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882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3f1311c93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3f1311c93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f1311c93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f1311c93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4178ef533c_0_1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4178ef533c_0_1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178ef533c_0_1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178ef533c_0_1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f1311c93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f1311c93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417b21f823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417b21f823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0" y="4404900"/>
            <a:ext cx="9144000" cy="738600"/>
          </a:xfrm>
          <a:prstGeom prst="rect">
            <a:avLst/>
          </a:prstGeom>
          <a:solidFill>
            <a:srgbClr val="45818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900" i="1">
                <a:solidFill>
                  <a:srgbClr val="B4A7D6"/>
                </a:solidFill>
              </a:rPr>
              <a:t>   </a:t>
            </a:r>
            <a:endParaRPr sz="900" i="1">
              <a:solidFill>
                <a:srgbClr val="B4A7D6"/>
              </a:solidFill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-428775" y="4474050"/>
            <a:ext cx="3302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900" i="1">
                <a:solidFill>
                  <a:srgbClr val="FFFFFF"/>
                </a:solidFill>
              </a:rPr>
              <a:t>Métodos de simulación</a:t>
            </a:r>
            <a:endParaRPr sz="900" i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900" i="1">
                <a:solidFill>
                  <a:srgbClr val="FFFFFF"/>
                </a:solidFill>
              </a:rPr>
              <a:t>Departamento de Física</a:t>
            </a:r>
            <a:endParaRPr sz="900" i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900" i="1">
                <a:solidFill>
                  <a:srgbClr val="FFFFFF"/>
                </a:solidFill>
              </a:rPr>
              <a:t>Universidad Nacional de Colombia</a:t>
            </a:r>
            <a:endParaRPr sz="900" i="1">
              <a:solidFill>
                <a:srgbClr val="FFFFFF"/>
              </a:solidFill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3895875" y="4574200"/>
            <a:ext cx="3031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i="1">
                <a:solidFill>
                  <a:srgbClr val="FFFFFF"/>
                </a:solidFill>
              </a:rPr>
              <a:t>Cristales de Wigner</a:t>
            </a:r>
            <a:endParaRPr sz="1100" i="1">
              <a:solidFill>
                <a:srgbClr val="FFFFFF"/>
              </a:solidFill>
            </a:endParaRPr>
          </a:p>
        </p:txBody>
      </p:sp>
      <p:cxnSp>
        <p:nvCxnSpPr>
          <p:cNvPr id="22" name="Google Shape;22;p2"/>
          <p:cNvCxnSpPr/>
          <p:nvPr/>
        </p:nvCxnSpPr>
        <p:spPr>
          <a:xfrm>
            <a:off x="7156175" y="4486500"/>
            <a:ext cx="0" cy="575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3" name="Google Shape;2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67325" y="4510425"/>
            <a:ext cx="1240283" cy="52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">
  <p:cSld name="AUTOLAYOUT_5">
    <p:bg>
      <p:bgPr>
        <a:solidFill>
          <a:srgbClr val="FFFFFF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581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0" y="3692275"/>
            <a:ext cx="9144087" cy="1364606"/>
          </a:xfrm>
          <a:custGeom>
            <a:avLst/>
            <a:gdLst/>
            <a:ahLst/>
            <a:cxnLst/>
            <a:rect l="l" t="t" r="r" b="b"/>
            <a:pathLst>
              <a:path w="472807" h="72779" extrusionOk="0">
                <a:moveTo>
                  <a:pt x="0" y="72779"/>
                </a:moveTo>
                <a:lnTo>
                  <a:pt x="27992" y="46314"/>
                </a:lnTo>
                <a:lnTo>
                  <a:pt x="46313" y="57511"/>
                </a:lnTo>
                <a:lnTo>
                  <a:pt x="86520" y="0"/>
                </a:lnTo>
                <a:lnTo>
                  <a:pt x="153700" y="62600"/>
                </a:lnTo>
                <a:lnTo>
                  <a:pt x="172022" y="21885"/>
                </a:lnTo>
                <a:lnTo>
                  <a:pt x="202559" y="44278"/>
                </a:lnTo>
                <a:lnTo>
                  <a:pt x="233095" y="27483"/>
                </a:lnTo>
                <a:lnTo>
                  <a:pt x="265159" y="44278"/>
                </a:lnTo>
                <a:lnTo>
                  <a:pt x="304347" y="20358"/>
                </a:lnTo>
                <a:lnTo>
                  <a:pt x="358804" y="45805"/>
                </a:lnTo>
                <a:lnTo>
                  <a:pt x="387814" y="18322"/>
                </a:lnTo>
                <a:lnTo>
                  <a:pt x="430056" y="49877"/>
                </a:lnTo>
                <a:lnTo>
                  <a:pt x="472807" y="16286"/>
                </a:lnTo>
              </a:path>
            </a:pathLst>
          </a:custGeom>
          <a:noFill/>
          <a:ln w="9525" cap="flat" cmpd="sng">
            <a:solidFill>
              <a:srgbClr val="BCBCBC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589350" y="843375"/>
            <a:ext cx="6883800" cy="165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589350" y="2642400"/>
            <a:ext cx="6883800" cy="55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0" y="4404900"/>
            <a:ext cx="9144000" cy="738600"/>
          </a:xfrm>
          <a:prstGeom prst="rect">
            <a:avLst/>
          </a:prstGeom>
          <a:solidFill>
            <a:srgbClr val="45818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900" i="1">
                <a:solidFill>
                  <a:srgbClr val="B4A7D6"/>
                </a:solidFill>
              </a:rPr>
              <a:t>   </a:t>
            </a:r>
            <a:endParaRPr sz="900" i="1">
              <a:solidFill>
                <a:srgbClr val="B4A7D6"/>
              </a:solidFill>
            </a:endParaRPr>
          </a:p>
        </p:txBody>
      </p:sp>
      <p:sp>
        <p:nvSpPr>
          <p:cNvPr id="11" name="Google Shape;11;p1"/>
          <p:cNvSpPr txBox="1"/>
          <p:nvPr/>
        </p:nvSpPr>
        <p:spPr>
          <a:xfrm>
            <a:off x="-428775" y="4474050"/>
            <a:ext cx="3302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900" i="1">
                <a:solidFill>
                  <a:srgbClr val="FFFFFF"/>
                </a:solidFill>
              </a:rPr>
              <a:t> Métodos de Simulación Física</a:t>
            </a:r>
            <a:endParaRPr sz="900" i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900" i="1">
                <a:solidFill>
                  <a:srgbClr val="FFFFFF"/>
                </a:solidFill>
              </a:rPr>
              <a:t>Departamento de Física</a:t>
            </a:r>
            <a:endParaRPr sz="900" i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900" i="1">
                <a:solidFill>
                  <a:srgbClr val="FFFFFF"/>
                </a:solidFill>
              </a:rPr>
              <a:t>Universidad Nacional de Colombia</a:t>
            </a:r>
            <a:endParaRPr sz="900" i="1">
              <a:solidFill>
                <a:srgbClr val="FFFFFF"/>
              </a:solidFill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3895875" y="4574200"/>
            <a:ext cx="3031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i="1">
                <a:solidFill>
                  <a:srgbClr val="FFFFFF"/>
                </a:solidFill>
              </a:rPr>
              <a:t>Cristales de Wigner</a:t>
            </a:r>
            <a:endParaRPr sz="1100" i="1">
              <a:solidFill>
                <a:srgbClr val="FFFFFF"/>
              </a:solidFill>
            </a:endParaRPr>
          </a:p>
        </p:txBody>
      </p:sp>
      <p:cxnSp>
        <p:nvCxnSpPr>
          <p:cNvPr id="13" name="Google Shape;13;p1"/>
          <p:cNvCxnSpPr/>
          <p:nvPr/>
        </p:nvCxnSpPr>
        <p:spPr>
          <a:xfrm>
            <a:off x="7156175" y="4486500"/>
            <a:ext cx="0" cy="575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Google Shape;14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467325" y="4510425"/>
            <a:ext cx="1240283" cy="5275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gif"/><Relationship Id="rId3" Type="http://schemas.openxmlformats.org/officeDocument/2006/relationships/image" Target="../media/image12.gif"/><Relationship Id="rId7" Type="http://schemas.openxmlformats.org/officeDocument/2006/relationships/image" Target="../media/image1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gif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ctrTitle"/>
          </p:nvPr>
        </p:nvSpPr>
        <p:spPr>
          <a:xfrm>
            <a:off x="589350" y="843375"/>
            <a:ext cx="6883800" cy="16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Cristales de Wigner en un Potencial Armónico</a:t>
            </a:r>
            <a:endParaRPr b="1"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589350" y="2642400"/>
            <a:ext cx="6883800" cy="5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s"/>
            </a:br>
            <a:r>
              <a:rPr lang="es" sz="4738" i="1"/>
              <a:t>Sara Nathalia Reina Torres</a:t>
            </a:r>
            <a:br>
              <a:rPr lang="es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11700" y="330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6870" algn="l" rtl="0"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2020"/>
              <a:buAutoNum type="arabicPeriod"/>
            </a:pPr>
            <a:r>
              <a:rPr lang="es" sz="2020">
                <a:solidFill>
                  <a:srgbClr val="45818E"/>
                </a:solidFill>
              </a:rPr>
              <a:t>Simulación de una partícula bajo una fuerza central</a:t>
            </a:r>
            <a:endParaRPr sz="2020">
              <a:solidFill>
                <a:srgbClr val="45818E"/>
              </a:solidFill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5125" y="1021825"/>
            <a:ext cx="4236275" cy="31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859400" y="1021825"/>
            <a:ext cx="35523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dk2"/>
                </a:solidFill>
              </a:rPr>
              <a:t>En primer lugar, se hizo la simulación para una partícula ubicada a una distancia de 40 del centro. En este caso solo se considera la fuerza central dada por </a:t>
            </a:r>
            <a:endParaRPr sz="1200"/>
          </a:p>
        </p:txBody>
      </p:sp>
      <p:pic>
        <p:nvPicPr>
          <p:cNvPr id="79" name="Google Shape;79;p15" descr="{&quot;backgroundColorModified&quot;:false,&quot;code&quot;:&quot;$$\\vec{F}_{i}=-K_{\\text {central }} \\vec{r}_{i}$$&quot;,&quot;aid&quot;:null,&quot;id&quot;:&quot;1&quot;,&quot;type&quot;:&quot;$$&quot;,&quot;font&quot;:{&quot;family&quot;:&quot;Arial&quot;,&quot;size&quot;:&quot;14&quot;,&quot;color&quot;:&quot;#000000&quot;},&quot;backgroundColor&quot;:&quot;#FFFFFF&quot;,&quot;ts&quot;:1665323579717,&quot;cs&quot;:&quot;spqPTXlTVIJ7MMN7Laf3eA==&quot;,&quot;size&quot;:{&quot;width&quot;:156.16666666666666,&quot;height&quot;:24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7475" y="2225399"/>
            <a:ext cx="1487488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859400" y="2571750"/>
            <a:ext cx="3660900" cy="15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</a:rPr>
              <a:t>donde</a:t>
            </a:r>
            <a:r>
              <a:rPr lang="es" i="1">
                <a:solidFill>
                  <a:schemeClr val="dk2"/>
                </a:solidFill>
              </a:rPr>
              <a:t> K</a:t>
            </a:r>
            <a:r>
              <a:rPr lang="es" sz="1000" i="1">
                <a:solidFill>
                  <a:schemeClr val="dk2"/>
                </a:solidFill>
              </a:rPr>
              <a:t>central</a:t>
            </a:r>
            <a:r>
              <a:rPr lang="es" i="1">
                <a:solidFill>
                  <a:schemeClr val="dk2"/>
                </a:solidFill>
              </a:rPr>
              <a:t>=1.</a:t>
            </a:r>
            <a:endParaRPr i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dk2"/>
                </a:solidFill>
              </a:rPr>
              <a:t>El gif de la derecha muestra el comportamiento obtenido para la partícula, considerando una velocidad inicial igual a cero.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/>
        </p:nvSpPr>
        <p:spPr>
          <a:xfrm>
            <a:off x="332725" y="137675"/>
            <a:ext cx="85704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dk2"/>
                </a:solidFill>
              </a:rPr>
              <a:t>En segundo lugar, se estudió el comportamiento de la posición en x de la partícula en función de t, para distintos valores de dt. Se observó que para un dt de 0.1 la oscilación permanece constante para un tiempo máximo de cinco periodos.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7" y="1038975"/>
            <a:ext cx="4223643" cy="316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125" y="1038975"/>
            <a:ext cx="4223563" cy="31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330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20">
                <a:solidFill>
                  <a:srgbClr val="45818E"/>
                </a:solidFill>
              </a:rPr>
              <a:t>2. Simulación de una partícula bajo una fuerza central y una fuerza disipativa</a:t>
            </a:r>
            <a:endParaRPr sz="2020">
              <a:solidFill>
                <a:srgbClr val="45818E"/>
              </a:solidFill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859400" y="1021825"/>
            <a:ext cx="3552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dk2"/>
                </a:solidFill>
              </a:rPr>
              <a:t>Posteriormente, se añadió a la simulación de la partícula una fuerza disipativa dada por </a:t>
            </a:r>
            <a:endParaRPr sz="1200"/>
          </a:p>
        </p:txBody>
      </p:sp>
      <p:sp>
        <p:nvSpPr>
          <p:cNvPr id="94" name="Google Shape;94;p17"/>
          <p:cNvSpPr txBox="1"/>
          <p:nvPr/>
        </p:nvSpPr>
        <p:spPr>
          <a:xfrm>
            <a:off x="859400" y="2571750"/>
            <a:ext cx="3660900" cy="11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</a:rPr>
              <a:t>donde</a:t>
            </a:r>
            <a:r>
              <a:rPr lang="es" i="1">
                <a:solidFill>
                  <a:schemeClr val="dk2"/>
                </a:solidFill>
              </a:rPr>
              <a:t> </a:t>
            </a:r>
            <a:endParaRPr i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dk2"/>
                </a:solidFill>
              </a:rPr>
              <a:t>En la gráfica se ilustra la oscilación amortiguada de x vs t para la partícula.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95" name="Google Shape;95;p17" descr="{&quot;backgroundColor&quot;:&quot;#FFFFFF&quot;,&quot;type&quot;:&quot;$$&quot;,&quot;aid&quot;:null,&quot;id&quot;:&quot;2&quot;,&quot;code&quot;:&quot;$$\\vec{F}_{\\mathrm{viscosa} i}=-\\gamma \\vec{v}_{i}$$&quot;,&quot;font&quot;:{&quot;color&quot;:&quot;#000000&quot;,&quot;size&quot;:14,&quot;family&quot;:&quot;Arial&quot;},&quot;backgroundColorModified&quot;:false,&quot;ts&quot;:1665324504999,&quot;cs&quot;:&quot;6soYfZWfZsuMj8FVGLTPuQ==&quot;,&quot;size&quot;:{&quot;width&quot;:144.5,&quot;height&quot;:25.333333333333332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300" y="1917625"/>
            <a:ext cx="1376363" cy="24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 descr="{&quot;id&quot;:&quot;4&quot;,&quot;font&quot;:{&quot;family&quot;:&quot;Arial&quot;,&quot;size&quot;:14,&quot;color&quot;:&quot;#000000&quot;},&quot;type&quot;:&quot;$$&quot;,&quot;backgroundColorModified&quot;:false,&quot;backgroundColor&quot;:&quot;#FFFFFF&quot;,&quot;aid&quot;:null,&quot;code&quot;:&quot;$$\\gamma=0.5$$&quot;,&quot;ts&quot;:1665324571999,&quot;cs&quot;:&quot;4K00mcmAn1+aD7/7B0cedQ==&quot;,&quot;size&quot;:{&quot;width&quot;:67.83333333333333,&quot;height&quot;:19.5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0500" y="2697950"/>
            <a:ext cx="646113" cy="185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952150"/>
            <a:ext cx="4318901" cy="323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21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20">
                <a:solidFill>
                  <a:srgbClr val="45818E"/>
                </a:solidFill>
              </a:rPr>
              <a:t>3. Simulación del movimiento de N partículas bajo una fuerza central, una fuerza disipativa y una fuerza de repulsión </a:t>
            </a:r>
            <a:endParaRPr sz="2020">
              <a:solidFill>
                <a:srgbClr val="45818E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859400" y="1021825"/>
            <a:ext cx="3552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dk2"/>
                </a:solidFill>
              </a:rPr>
              <a:t>Finalmente, se realizó la simulación para 6 partículas añadiendo una fuerza de repulsión electrostática, dada por:</a:t>
            </a:r>
            <a:endParaRPr sz="1200"/>
          </a:p>
        </p:txBody>
      </p:sp>
      <p:sp>
        <p:nvSpPr>
          <p:cNvPr id="104" name="Google Shape;104;p18"/>
          <p:cNvSpPr txBox="1"/>
          <p:nvPr/>
        </p:nvSpPr>
        <p:spPr>
          <a:xfrm>
            <a:off x="859400" y="2571750"/>
            <a:ext cx="3660900" cy="15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</a:rPr>
              <a:t>donde</a:t>
            </a:r>
            <a:r>
              <a:rPr lang="es" i="1">
                <a:solidFill>
                  <a:schemeClr val="dk2"/>
                </a:solidFill>
              </a:rPr>
              <a:t> K</a:t>
            </a:r>
            <a:r>
              <a:rPr lang="es" sz="1000" i="1">
                <a:solidFill>
                  <a:schemeClr val="dk2"/>
                </a:solidFill>
              </a:rPr>
              <a:t>=</a:t>
            </a:r>
            <a:r>
              <a:rPr lang="es" i="1">
                <a:solidFill>
                  <a:schemeClr val="dk2"/>
                </a:solidFill>
              </a:rPr>
              <a:t>1000.</a:t>
            </a:r>
            <a:endParaRPr i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dk2"/>
                </a:solidFill>
              </a:rPr>
              <a:t>La animación de la derecha muestra el comportamiento obtenido para las partículas antes y después de añadir la fuerza de repulsión.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05" name="Google Shape;105;p18" descr="{&quot;backgroundColorModified&quot;:false,&quot;type&quot;:&quot;$$&quot;,&quot;font&quot;:{&quot;size&quot;:12,&quot;family&quot;:&quot;Arial&quot;,&quot;color&quot;:&quot;#000000&quot;},&quot;aid&quot;:null,&quot;code&quot;:&quot;$$\\vec{F}_{i j}=K \\frac{Q_{i} Q_{j}}{\\left\\|\\vec{r}_{i j}\\right\\|^{2}} \\hat{r}_{i j}$$&quot;,&quot;backgroundColor&quot;:&quot;#FFFFFF&quot;,&quot;id&quot;:&quot;5&quot;,&quot;ts&quot;:1665324927397,&quot;cs&quot;:&quot;r/XcbQT+wp0Y4uxXsPFw3A==&quot;,&quot;size&quot;:{&quot;width&quot;:143.33333333333334,&quot;height&quot;:51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700" y="2001800"/>
            <a:ext cx="1365250" cy="4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 rotWithShape="1">
          <a:blip r:embed="rId4">
            <a:alphaModFix/>
          </a:blip>
          <a:srcRect l="9184" r="10879"/>
          <a:stretch/>
        </p:blipFill>
        <p:spPr>
          <a:xfrm>
            <a:off x="6080700" y="1764900"/>
            <a:ext cx="2696174" cy="252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 rotWithShape="1">
          <a:blip r:embed="rId5">
            <a:alphaModFix/>
          </a:blip>
          <a:srcRect l="11306" r="10501"/>
          <a:stretch/>
        </p:blipFill>
        <p:spPr>
          <a:xfrm>
            <a:off x="4623625" y="698775"/>
            <a:ext cx="2179875" cy="209077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7141625" y="790575"/>
            <a:ext cx="1044000" cy="3540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Sin repulsión</a:t>
            </a:r>
            <a:endParaRPr sz="1100"/>
          </a:p>
        </p:txBody>
      </p:sp>
      <p:sp>
        <p:nvSpPr>
          <p:cNvPr id="109" name="Google Shape;109;p18"/>
          <p:cNvSpPr txBox="1"/>
          <p:nvPr/>
        </p:nvSpPr>
        <p:spPr>
          <a:xfrm>
            <a:off x="4824375" y="3627650"/>
            <a:ext cx="1176000" cy="3540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Con repulsión</a:t>
            </a:r>
            <a:endParaRPr sz="1100"/>
          </a:p>
        </p:txBody>
      </p:sp>
      <p:cxnSp>
        <p:nvCxnSpPr>
          <p:cNvPr id="110" name="Google Shape;110;p18"/>
          <p:cNvCxnSpPr>
            <a:endCxn id="108" idx="1"/>
          </p:cNvCxnSpPr>
          <p:nvPr/>
        </p:nvCxnSpPr>
        <p:spPr>
          <a:xfrm rot="10800000" flipH="1">
            <a:off x="6774725" y="967575"/>
            <a:ext cx="366900" cy="18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1" name="Google Shape;111;p18"/>
          <p:cNvCxnSpPr/>
          <p:nvPr/>
        </p:nvCxnSpPr>
        <p:spPr>
          <a:xfrm flipH="1">
            <a:off x="5954375" y="3384550"/>
            <a:ext cx="264000" cy="14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1292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418">
                <a:solidFill>
                  <a:srgbClr val="45818E"/>
                </a:solidFill>
              </a:rPr>
              <a:t>4. Simulación del movimiento de 6,9,14,21,32 y 48 partículas bajo una fuerza central, una fuerza disipativa y una fuerza de repulsión (con velocidades de magnitud 1 y dirección aleatoria).</a:t>
            </a:r>
            <a:endParaRPr sz="1418">
              <a:solidFill>
                <a:srgbClr val="45818E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550" y="631125"/>
            <a:ext cx="2697750" cy="1847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0625" y="631125"/>
            <a:ext cx="2697750" cy="1847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5">
            <a:alphaModFix/>
          </a:blip>
          <a:srcRect l="3500" r="-3500"/>
          <a:stretch/>
        </p:blipFill>
        <p:spPr>
          <a:xfrm>
            <a:off x="5698850" y="658200"/>
            <a:ext cx="2618701" cy="1793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6550" y="2451938"/>
            <a:ext cx="2697750" cy="184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0624" y="2451939"/>
            <a:ext cx="2697750" cy="1847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30100" y="2537450"/>
            <a:ext cx="2618701" cy="1793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311700" y="217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20">
                <a:solidFill>
                  <a:srgbClr val="45818E"/>
                </a:solidFill>
              </a:rPr>
              <a:t>5. Mayores distancias al centro de las configuraciones finales de las partículas</a:t>
            </a:r>
            <a:endParaRPr sz="2020">
              <a:solidFill>
                <a:srgbClr val="45818E"/>
              </a:solidFill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797025" y="1474875"/>
            <a:ext cx="26007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dk2"/>
                </a:solidFill>
              </a:rPr>
              <a:t>Se obtuvo una relación logarítmica para la distancia máxima de la configuración final en función del número de partículas simuladas.</a:t>
            </a:r>
            <a:endParaRPr sz="1200"/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4725" y="1059263"/>
            <a:ext cx="4467877" cy="292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309</Words>
  <Application>Microsoft Office PowerPoint</Application>
  <PresentationFormat>Presentación en pantalla (16:9)</PresentationFormat>
  <Paragraphs>20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Cristales de Wigner en un Potencial Armónico</vt:lpstr>
      <vt:lpstr>Simulación de una partícula bajo una fuerza central</vt:lpstr>
      <vt:lpstr>Presentación de PowerPoint</vt:lpstr>
      <vt:lpstr>2. Simulación de una partícula bajo una fuerza central y una fuerza disipativa</vt:lpstr>
      <vt:lpstr>3. Simulación del movimiento de N partículas bajo una fuerza central, una fuerza disipativa y una fuerza de repulsión </vt:lpstr>
      <vt:lpstr>4. Simulación del movimiento de 6,9,14,21,32 y 48 partículas bajo una fuerza central, una fuerza disipativa y una fuerza de repulsión (con velocidades de magnitud 1 y dirección aleatoria).</vt:lpstr>
      <vt:lpstr>5. Mayores distancias al centro de las configuraciones finales de las partículas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Cristales de Wigner en un Potencial Armónico</dc:title>
  <cp:lastModifiedBy>Sara Reina</cp:lastModifiedBy>
  <cp:revision>1</cp:revision>
  <dcterms:modified xsi:type="dcterms:W3CDTF">2022-10-09T15:20:40Z</dcterms:modified>
</cp:coreProperties>
</file>